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2" r:id="rId3"/>
    <p:sldId id="257" r:id="rId4"/>
    <p:sldId id="258" r:id="rId5"/>
    <p:sldId id="259" r:id="rId6"/>
    <p:sldId id="290" r:id="rId7"/>
    <p:sldId id="291" r:id="rId8"/>
    <p:sldId id="261" r:id="rId9"/>
    <p:sldId id="260" r:id="rId10"/>
    <p:sldId id="287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8" r:id="rId29"/>
    <p:sldId id="279" r:id="rId30"/>
    <p:sldId id="280" r:id="rId31"/>
    <p:sldId id="283" r:id="rId32"/>
    <p:sldId id="281" r:id="rId33"/>
    <p:sldId id="282" r:id="rId34"/>
    <p:sldId id="284" r:id="rId35"/>
    <p:sldId id="286" r:id="rId36"/>
    <p:sldId id="289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FF342-B9DC-4FD6-BE0B-57032725E945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182AF-6F68-4069-9B17-36C68430465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i="1" dirty="0"/>
              <a:t>Local factors may affect the rate of plaque deposition or complicate the performance of oral hygiene procedures, thereby contributing to the development of </a:t>
            </a:r>
            <a:r>
              <a:rPr lang="en-IN" i="1" dirty="0" err="1"/>
              <a:t>periodontitis</a:t>
            </a:r>
            <a:r>
              <a:rPr lang="en-IN" i="1" dirty="0"/>
              <a:t> and attachment loss. 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82AF-6F68-4069-9B17-36C684304651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ADA0-5C3B-4419-8548-6C3CEAD3899C}" type="datetimeFigureOut">
              <a:rPr lang="en-IN" smtClean="0"/>
              <a:pPr/>
              <a:t>06-07-2022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A8608-6C31-44B5-953D-2115B18510C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166821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FURCATION: INVOLVEMENT AND TREATMENT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4352528" cy="130877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0070C0"/>
                </a:solidFill>
                <a:latin typeface="Forte" panose="03060902040502070203" pitchFamily="66" charset="0"/>
              </a:rPr>
              <a:t>PRESENTED BY:</a:t>
            </a:r>
          </a:p>
          <a:p>
            <a:r>
              <a:rPr lang="en-US" dirty="0">
                <a:solidFill>
                  <a:srgbClr val="0070C0"/>
                </a:solidFill>
                <a:latin typeface="Forte" panose="03060902040502070203" pitchFamily="66" charset="0"/>
              </a:rPr>
              <a:t>Dr Sonika Bodhi</a:t>
            </a:r>
          </a:p>
          <a:p>
            <a:r>
              <a:rPr lang="en-US" dirty="0">
                <a:solidFill>
                  <a:srgbClr val="0070C0"/>
                </a:solidFill>
                <a:latin typeface="Forte" panose="03060902040502070203" pitchFamily="66" charset="0"/>
              </a:rPr>
              <a:t>Reader</a:t>
            </a:r>
          </a:p>
          <a:p>
            <a:r>
              <a:rPr lang="en-US" dirty="0">
                <a:solidFill>
                  <a:srgbClr val="0070C0"/>
                </a:solidFill>
                <a:latin typeface="Forte" panose="03060902040502070203" pitchFamily="66" charset="0"/>
              </a:rPr>
              <a:t>Dept. of Periodontology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A974B-7018-1205-7332-B45F017CD03A}"/>
              </a:ext>
            </a:extLst>
          </p:cNvPr>
          <p:cNvSpPr txBox="1"/>
          <p:nvPr/>
        </p:nvSpPr>
        <p:spPr>
          <a:xfrm>
            <a:off x="1763688" y="569856"/>
            <a:ext cx="64807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0070C0"/>
                </a:solidFill>
                <a:latin typeface="Comic Sans MS" panose="030F0702030302020204" pitchFamily="66" charset="0"/>
              </a:rPr>
              <a:t>RUNGTA COLLEGE OF DENTAL SCIENCES AND RESEARCH,BHILAI</a:t>
            </a:r>
          </a:p>
        </p:txBody>
      </p:sp>
      <p:pic>
        <p:nvPicPr>
          <p:cNvPr id="6" name="Picture 5" descr="rungta logo">
            <a:extLst>
              <a:ext uri="{FF2B5EF4-FFF2-40B4-BE49-F238E27FC236}">
                <a16:creationId xmlns:a16="http://schemas.microsoft.com/office/drawing/2014/main" id="{DF87F750-B1EB-3C02-A1DE-E99CE737BBB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1716" y="1608272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41883" cy="3824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LOCAL ANATOMIC FACTORS </a:t>
            </a:r>
            <a:endParaRPr lang="en-IN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800" b="1" dirty="0"/>
              <a:t>ROOT TRUNK LENGTH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distance from the </a:t>
            </a:r>
            <a:r>
              <a:rPr lang="en-IN" dirty="0" err="1"/>
              <a:t>cementoenamel</a:t>
            </a:r>
            <a:r>
              <a:rPr lang="en-IN" dirty="0"/>
              <a:t> junction to the entrance of the </a:t>
            </a:r>
            <a:r>
              <a:rPr lang="en-IN" dirty="0" err="1"/>
              <a:t>furcation</a:t>
            </a:r>
            <a:r>
              <a:rPr lang="en-IN" dirty="0"/>
              <a:t> .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short root trunks may be more accessible to maintenance procedures, and may facilitate some surgical procedures.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Alternatively, long root trunks or fused roots ....difficult to treat.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/>
              <a:t>ROOT LENGTH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Teeth with long roots and short to moderate root trunk length are more readily treated because sufficient attachment remains to meet functional demands.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sz="2800" b="1" dirty="0"/>
              <a:t>ROOT FORM</a:t>
            </a:r>
          </a:p>
          <a:p>
            <a:pPr>
              <a:lnSpc>
                <a:spcPct val="150000"/>
              </a:lnSpc>
            </a:pPr>
            <a:r>
              <a:rPr lang="en-IN" sz="2800" b="1" i="1" dirty="0" err="1"/>
              <a:t>Interradicular</a:t>
            </a:r>
            <a:r>
              <a:rPr lang="en-IN" sz="2800" b="1" i="1" dirty="0"/>
              <a:t> Dimension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fused roots...difficult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Teeth with widely separated roots...more readily treated. </a:t>
            </a:r>
            <a:endParaRPr lang="en-I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2800" b="1" dirty="0"/>
              <a:t>ANATOMY OF FURCATION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The presence of </a:t>
            </a:r>
            <a:r>
              <a:rPr lang="en-IN" dirty="0" err="1"/>
              <a:t>bifurcational</a:t>
            </a:r>
            <a:r>
              <a:rPr lang="en-IN" dirty="0"/>
              <a:t> ridges, 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a concavity in the dome,</a:t>
            </a:r>
          </a:p>
          <a:p>
            <a:pPr lvl="1">
              <a:lnSpc>
                <a:spcPct val="150000"/>
              </a:lnSpc>
            </a:pPr>
            <a:r>
              <a:rPr lang="en-IN" dirty="0"/>
              <a:t>accessory canals.....complicates treatment and periodontal maintenance. </a:t>
            </a:r>
          </a:p>
          <a:p>
            <a:pPr lvl="1">
              <a:lnSpc>
                <a:spcPct val="150000"/>
              </a:lnSpc>
            </a:pPr>
            <a:r>
              <a:rPr lang="en-IN" dirty="0" err="1"/>
              <a:t>Odontoplasty</a:t>
            </a:r>
            <a:r>
              <a:rPr lang="en-IN" dirty="0"/>
              <a:t> to reduce or eliminate these ridges may be required during surgical therapy for an optimal result.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800" b="1" dirty="0">
                <a:solidFill>
                  <a:srgbClr val="C00000"/>
                </a:solidFill>
              </a:rPr>
              <a:t>CERVICAL ENAMEL PROJECTIONS </a:t>
            </a:r>
            <a:r>
              <a:rPr lang="en-IN" sz="2400" b="1" dirty="0"/>
              <a:t>...</a:t>
            </a:r>
            <a:r>
              <a:rPr lang="en-IN" sz="2400" dirty="0"/>
              <a:t> </a:t>
            </a:r>
            <a:r>
              <a:rPr lang="en-IN" sz="2400" b="1" i="1" dirty="0">
                <a:solidFill>
                  <a:srgbClr val="0070C0"/>
                </a:solidFill>
              </a:rPr>
              <a:t>Masters and Hoskins in 1964 </a:t>
            </a:r>
          </a:p>
          <a:p>
            <a:pPr lvl="1" algn="just"/>
            <a:r>
              <a:rPr lang="en-IN" sz="2400" b="1" dirty="0"/>
              <a:t>Grade I: The enamel projection extends from the </a:t>
            </a:r>
            <a:r>
              <a:rPr lang="en-IN" sz="2400" b="1" dirty="0" err="1"/>
              <a:t>cementoenamel</a:t>
            </a:r>
            <a:r>
              <a:rPr lang="en-IN" sz="2400" b="1" dirty="0"/>
              <a:t> junction of the tooth toward the </a:t>
            </a:r>
            <a:r>
              <a:rPr lang="en-IN" sz="2400" b="1" dirty="0" err="1"/>
              <a:t>furcation</a:t>
            </a:r>
            <a:r>
              <a:rPr lang="en-IN" sz="2400" b="1" dirty="0"/>
              <a:t> entrance. </a:t>
            </a:r>
          </a:p>
          <a:p>
            <a:pPr lvl="1" algn="just"/>
            <a:r>
              <a:rPr lang="en-IN" sz="2400" b="1" dirty="0"/>
              <a:t>Grade II: The enamel projection approaches the entrance to the </a:t>
            </a:r>
            <a:r>
              <a:rPr lang="en-IN" sz="2400" b="1" dirty="0" err="1"/>
              <a:t>furcation</a:t>
            </a:r>
            <a:r>
              <a:rPr lang="en-IN" sz="2400" b="1" dirty="0"/>
              <a:t>. It does not enter the </a:t>
            </a:r>
            <a:r>
              <a:rPr lang="en-IN" sz="2400" b="1" dirty="0" err="1"/>
              <a:t>furcation</a:t>
            </a:r>
            <a:r>
              <a:rPr lang="en-IN" sz="2400" b="1" dirty="0"/>
              <a:t>, and therefore no horizontal component is present. </a:t>
            </a:r>
          </a:p>
          <a:p>
            <a:pPr lvl="1" algn="just"/>
            <a:r>
              <a:rPr lang="en-IN" sz="2400" b="1" dirty="0"/>
              <a:t>Grade III: The enamel projection extends horizontally into the </a:t>
            </a:r>
            <a:r>
              <a:rPr lang="en-IN" sz="2400" b="1" dirty="0" err="1"/>
              <a:t>furcation</a:t>
            </a:r>
            <a:r>
              <a:rPr lang="en-IN" sz="2400" b="1" dirty="0"/>
              <a:t> </a:t>
            </a:r>
            <a:endParaRPr lang="en-IN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PATTERN OF ATTACHMENT LOSS </a:t>
            </a:r>
            <a:endParaRPr lang="en-IN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/>
              <a:t>Horizontal bone loss </a:t>
            </a:r>
            <a:r>
              <a:rPr lang="en-IN" sz="2800" dirty="0"/>
              <a:t>can expose the </a:t>
            </a:r>
            <a:r>
              <a:rPr lang="en-IN" sz="2800" dirty="0" err="1"/>
              <a:t>furcation</a:t>
            </a:r>
            <a:r>
              <a:rPr lang="en-IN" sz="2800" dirty="0"/>
              <a:t> as thin facial/lingual plates of bone that may be totally lost during </a:t>
            </a:r>
            <a:r>
              <a:rPr lang="en-IN" sz="2800" dirty="0" err="1"/>
              <a:t>resorption</a:t>
            </a:r>
            <a:r>
              <a:rPr lang="en-IN" sz="28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Alternatively, areas with thickened bony ledges may persist and predispose to the development of </a:t>
            </a:r>
            <a:r>
              <a:rPr lang="en-IN" sz="2800" dirty="0" err="1"/>
              <a:t>furcations</a:t>
            </a:r>
            <a:r>
              <a:rPr lang="en-IN" sz="2800" dirty="0"/>
              <a:t> with deep vertical components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PATTERN OF ATTACHMENT LOSS </a:t>
            </a:r>
            <a:endParaRPr lang="en-IN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Complex </a:t>
            </a:r>
            <a:r>
              <a:rPr lang="en-IN" sz="2800" dirty="0" err="1"/>
              <a:t>multiwalled</a:t>
            </a:r>
            <a:r>
              <a:rPr lang="en-IN" sz="2800" dirty="0"/>
              <a:t> defects with deep, </a:t>
            </a:r>
            <a:r>
              <a:rPr lang="en-IN" sz="2800" dirty="0" err="1"/>
              <a:t>interradicular</a:t>
            </a:r>
            <a:r>
              <a:rPr lang="en-IN" sz="2800" dirty="0"/>
              <a:t> </a:t>
            </a:r>
            <a:r>
              <a:rPr lang="en-IN" sz="2800" b="1" dirty="0"/>
              <a:t>vertical components </a:t>
            </a:r>
            <a:r>
              <a:rPr lang="en-IN" sz="2800" dirty="0"/>
              <a:t>may be candidates for regenerative therapies.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Alternatively, molars with advanced attachment loss on only one root may be treated by </a:t>
            </a:r>
            <a:r>
              <a:rPr lang="en-IN" sz="2800" i="1" dirty="0" err="1"/>
              <a:t>resective</a:t>
            </a:r>
            <a:r>
              <a:rPr lang="en-IN" sz="2800" i="1" dirty="0"/>
              <a:t> procedures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TREATMENT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b="1" i="1" dirty="0">
                <a:solidFill>
                  <a:srgbClr val="0070C0"/>
                </a:solidFill>
              </a:rPr>
              <a:t>Objectives: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b="1" dirty="0"/>
              <a:t>(1) to facilitate maintenance,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b="1" dirty="0"/>
              <a:t>(2) to prevent further attachment loss, and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b="1" dirty="0"/>
              <a:t>(3)to obliterate the </a:t>
            </a:r>
            <a:r>
              <a:rPr lang="en-IN" sz="2800" b="1" dirty="0" err="1"/>
              <a:t>furcation</a:t>
            </a:r>
            <a:r>
              <a:rPr lang="en-IN" sz="2800" b="1" dirty="0"/>
              <a:t> defects as a periodontal maintenance problem.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 selection of therapeutic mode varies with the class of </a:t>
            </a:r>
            <a:r>
              <a:rPr lang="en-IN" sz="2800" dirty="0" err="1"/>
              <a:t>furcation</a:t>
            </a:r>
            <a:r>
              <a:rPr lang="en-IN" sz="2800" dirty="0"/>
              <a:t> involvement, the extent and configuration of bone loss, and other anatomic factors.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Therapeutic Classes of </a:t>
            </a:r>
            <a:r>
              <a:rPr lang="en-IN" sz="3600" b="1" dirty="0" err="1">
                <a:solidFill>
                  <a:schemeClr val="accent2">
                    <a:lumMod val="50000"/>
                  </a:schemeClr>
                </a:solidFill>
              </a:rPr>
              <a:t>Furcation</a:t>
            </a:r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 Defects </a:t>
            </a:r>
            <a:endParaRPr lang="en-IN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/>
              <a:t>Class I: Early Defects </a:t>
            </a:r>
          </a:p>
          <a:p>
            <a:pPr lvl="1" algn="just"/>
            <a:r>
              <a:rPr lang="en-IN" dirty="0"/>
              <a:t>conservative periodontal therapy. </a:t>
            </a:r>
          </a:p>
          <a:p>
            <a:pPr lvl="1" algn="just"/>
            <a:r>
              <a:rPr lang="en-IN" dirty="0"/>
              <a:t>Because the pocket is </a:t>
            </a:r>
            <a:r>
              <a:rPr lang="en-IN" dirty="0" err="1"/>
              <a:t>suprabony</a:t>
            </a:r>
            <a:r>
              <a:rPr lang="en-IN" dirty="0"/>
              <a:t> and has not entered the </a:t>
            </a:r>
            <a:r>
              <a:rPr lang="en-IN" dirty="0" err="1"/>
              <a:t>furcation</a:t>
            </a:r>
            <a:r>
              <a:rPr lang="en-IN" dirty="0"/>
              <a:t>, oral hygiene, scaling, and root </a:t>
            </a:r>
            <a:r>
              <a:rPr lang="en-IN" dirty="0" err="1"/>
              <a:t>planing</a:t>
            </a:r>
            <a:r>
              <a:rPr lang="en-IN" dirty="0"/>
              <a:t> are effective.</a:t>
            </a:r>
          </a:p>
          <a:p>
            <a:pPr lvl="1" algn="just"/>
            <a:r>
              <a:rPr lang="en-IN" dirty="0"/>
              <a:t>Any thick overhanging margins of restorations, facial grooves, or CEPs should be eliminated by </a:t>
            </a:r>
            <a:r>
              <a:rPr lang="en-IN" dirty="0" err="1"/>
              <a:t>odontoplasty</a:t>
            </a:r>
            <a:r>
              <a:rPr lang="en-IN" dirty="0"/>
              <a:t>, </a:t>
            </a:r>
            <a:r>
              <a:rPr lang="en-IN" dirty="0" err="1"/>
              <a:t>recontouring</a:t>
            </a:r>
            <a:r>
              <a:rPr lang="en-IN" dirty="0"/>
              <a:t>, or replacement.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347246"/>
              </p:ext>
            </p:extLst>
          </p:nvPr>
        </p:nvGraphicFramePr>
        <p:xfrm>
          <a:off x="457200" y="1700808"/>
          <a:ext cx="8229600" cy="283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02677349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3072489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797920157"/>
                    </a:ext>
                  </a:extLst>
                </a:gridCol>
              </a:tblGrid>
              <a:tr h="270232">
                <a:tc>
                  <a:txBody>
                    <a:bodyPr/>
                    <a:lstStyle/>
                    <a:p>
                      <a:r>
                        <a:rPr lang="en-US" dirty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1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Affective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Desire to know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320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Etiological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to know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05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  <a:endParaRPr lang="en-I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60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1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b="1" dirty="0"/>
              <a:t>Class II </a:t>
            </a:r>
          </a:p>
          <a:p>
            <a:pPr lvl="1" algn="just">
              <a:lnSpc>
                <a:spcPct val="160000"/>
              </a:lnSpc>
            </a:pPr>
            <a:r>
              <a:rPr lang="en-IN" b="1" dirty="0"/>
              <a:t>Shallow horizontal involvement </a:t>
            </a:r>
            <a:r>
              <a:rPr lang="en-IN" dirty="0"/>
              <a:t>without significant vertical bone loss usually responds </a:t>
            </a:r>
            <a:r>
              <a:rPr lang="en-IN" dirty="0" err="1"/>
              <a:t>favorably</a:t>
            </a:r>
            <a:r>
              <a:rPr lang="en-IN" dirty="0"/>
              <a:t> to localized flap procedures with </a:t>
            </a:r>
            <a:r>
              <a:rPr lang="en-IN" dirty="0" err="1"/>
              <a:t>odontoplasty</a:t>
            </a:r>
            <a:r>
              <a:rPr lang="en-IN" dirty="0"/>
              <a:t> and </a:t>
            </a:r>
            <a:r>
              <a:rPr lang="en-IN" dirty="0" err="1"/>
              <a:t>osteoplasty</a:t>
            </a:r>
            <a:r>
              <a:rPr lang="en-IN" dirty="0"/>
              <a:t>. </a:t>
            </a:r>
          </a:p>
          <a:p>
            <a:pPr lvl="1" algn="just">
              <a:lnSpc>
                <a:spcPct val="160000"/>
              </a:lnSpc>
            </a:pPr>
            <a:r>
              <a:rPr lang="en-IN" b="1" dirty="0"/>
              <a:t>Isolated deep class II </a:t>
            </a:r>
            <a:r>
              <a:rPr lang="en-IN" b="1" dirty="0" err="1"/>
              <a:t>furcations</a:t>
            </a:r>
            <a:r>
              <a:rPr lang="en-IN" b="1" dirty="0"/>
              <a:t> </a:t>
            </a:r>
            <a:r>
              <a:rPr lang="en-IN" dirty="0"/>
              <a:t>may respond to flap procedures with </a:t>
            </a:r>
            <a:r>
              <a:rPr lang="en-IN" dirty="0" err="1"/>
              <a:t>osteoplasty</a:t>
            </a:r>
            <a:r>
              <a:rPr lang="en-IN" dirty="0"/>
              <a:t> and </a:t>
            </a:r>
            <a:r>
              <a:rPr lang="en-IN" dirty="0" err="1"/>
              <a:t>odontoplasty</a:t>
            </a:r>
            <a:r>
              <a:rPr lang="en-IN" dirty="0"/>
              <a:t>. This reduces the dome of the </a:t>
            </a:r>
            <a:r>
              <a:rPr lang="en-IN" dirty="0" err="1"/>
              <a:t>furcation</a:t>
            </a:r>
            <a:r>
              <a:rPr lang="en-IN" dirty="0"/>
              <a:t> and alters gingival contours to facilitate the patient’s plaque removal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Classes II to IV: Advanced Defects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Nonsurgical treatment is usually ineffective because the ability to instrument the tooth surfaces adequately is compromised.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Periodontal surgery, endodontic therapy, and restoration of the tooth may be required to retain the tooth.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chemeClr val="accent2">
                    <a:lumMod val="50000"/>
                  </a:schemeClr>
                </a:solidFill>
              </a:rPr>
              <a:t>SURGICAL THERAPY </a:t>
            </a:r>
            <a:endParaRPr lang="en-IN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>
                <a:solidFill>
                  <a:srgbClr val="002060"/>
                </a:solidFill>
              </a:rPr>
              <a:t>ROOT RESECTION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indicated in grade II to IV </a:t>
            </a:r>
            <a:r>
              <a:rPr lang="en-IN" dirty="0" err="1"/>
              <a:t>furcation</a:t>
            </a:r>
            <a:r>
              <a:rPr lang="en-IN" dirty="0"/>
              <a:t> involvements. </a:t>
            </a:r>
          </a:p>
          <a:p>
            <a:pPr lvl="1" algn="just">
              <a:lnSpc>
                <a:spcPct val="150000"/>
              </a:lnSpc>
            </a:pPr>
            <a:r>
              <a:rPr lang="en-IN" dirty="0"/>
              <a:t>may be performed on vital teeth or </a:t>
            </a:r>
            <a:r>
              <a:rPr lang="en-IN" dirty="0" err="1"/>
              <a:t>endodontically</a:t>
            </a:r>
            <a:r>
              <a:rPr lang="en-IN" dirty="0"/>
              <a:t> treated teeth.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>
                <a:solidFill>
                  <a:srgbClr val="002060"/>
                </a:solidFill>
              </a:rPr>
              <a:t>Indications and contraindications for root resection ........by </a:t>
            </a:r>
            <a:r>
              <a:rPr lang="en-IN" sz="2800" b="1" i="1" dirty="0" err="1">
                <a:solidFill>
                  <a:srgbClr val="002060"/>
                </a:solidFill>
              </a:rPr>
              <a:t>Bassaraba</a:t>
            </a:r>
            <a:endParaRPr lang="en-IN" sz="28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IN" sz="2800" dirty="0"/>
              <a:t>1</a:t>
            </a:r>
            <a:r>
              <a:rPr lang="en-IN" dirty="0"/>
              <a:t>. </a:t>
            </a:r>
            <a:r>
              <a:rPr lang="en-IN" sz="2800" dirty="0"/>
              <a:t>Teeth that are of critical importance to the overall dental treatment plan.</a:t>
            </a:r>
            <a:endParaRPr lang="en-IN" dirty="0"/>
          </a:p>
          <a:p>
            <a:pPr marL="914400" lvl="1" indent="-514350" algn="just">
              <a:lnSpc>
                <a:spcPct val="150000"/>
              </a:lnSpc>
              <a:buNone/>
            </a:pPr>
            <a:r>
              <a:rPr lang="en-IN" dirty="0"/>
              <a:t>		 Examples: abutment Teeth</a:t>
            </a:r>
          </a:p>
          <a:p>
            <a:pPr algn="just">
              <a:buNone/>
            </a:pPr>
            <a:r>
              <a:rPr lang="en-IN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2</a:t>
            </a:r>
            <a:r>
              <a:rPr lang="en-IN" dirty="0"/>
              <a:t>. </a:t>
            </a:r>
            <a:r>
              <a:rPr lang="en-IN" sz="2800" dirty="0"/>
              <a:t>Teeth that have sufficient attachment remaining for function.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		Molars with advanced bone loss in the </a:t>
            </a:r>
            <a:r>
              <a:rPr lang="en-IN" sz="2800" dirty="0" err="1"/>
              <a:t>interproximal</a:t>
            </a:r>
            <a:r>
              <a:rPr lang="en-IN" sz="2800" dirty="0"/>
              <a:t> and </a:t>
            </a:r>
            <a:r>
              <a:rPr lang="en-IN" sz="2800" dirty="0" err="1"/>
              <a:t>interradicular</a:t>
            </a:r>
            <a:r>
              <a:rPr lang="en-IN" sz="2800" dirty="0"/>
              <a:t> zones, unless the lesions have three bony walls, are not candidates for root amputation.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3. Teeth for which a more predictable or cost-effective method of therapy is not available. 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		Examples are teeth with </a:t>
            </a:r>
            <a:r>
              <a:rPr lang="en-IN" sz="2800" dirty="0" err="1"/>
              <a:t>furcation</a:t>
            </a:r>
            <a:r>
              <a:rPr lang="en-IN" sz="2800" dirty="0"/>
              <a:t> defects that have been treated successfully with </a:t>
            </a:r>
            <a:r>
              <a:rPr lang="en-IN" sz="2800" dirty="0" err="1"/>
              <a:t>endodontics</a:t>
            </a:r>
            <a:r>
              <a:rPr lang="en-IN" sz="2800" dirty="0"/>
              <a:t> but now present with a vertical root fracture, advanced bone loss, or caries on bone root.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/>
              <a:t>4. Teeth in patients with good oral hygiene and low activity for caries are suitable for root resection. </a:t>
            </a:r>
          </a:p>
          <a:p>
            <a:pPr>
              <a:buNone/>
            </a:pPr>
            <a:r>
              <a:rPr lang="en-IN" dirty="0"/>
              <a:t>		</a:t>
            </a:r>
            <a:endParaRPr lang="en-IN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Which Root to Remove....??</a:t>
            </a: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dirty="0"/>
              <a:t>Remove the root(s) that will eliminate the </a:t>
            </a:r>
            <a:r>
              <a:rPr lang="en-IN" sz="2800" dirty="0" err="1"/>
              <a:t>furcation</a:t>
            </a:r>
            <a:r>
              <a:rPr lang="en-IN" sz="2800" dirty="0"/>
              <a:t> and allow the production of a maintainable architecture on the remaining roots.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dirty="0"/>
              <a:t>Remove the root with the greatest amount of bone and attachment loss.</a:t>
            </a:r>
          </a:p>
          <a:p>
            <a:pPr algn="just">
              <a:lnSpc>
                <a:spcPct val="150000"/>
              </a:lnSpc>
              <a:buNone/>
            </a:pPr>
            <a:r>
              <a:rPr lang="en-IN" sz="2800" b="1" dirty="0">
                <a:solidFill>
                  <a:srgbClr val="FF0000"/>
                </a:solidFill>
              </a:rPr>
              <a:t>X</a:t>
            </a:r>
            <a:r>
              <a:rPr lang="en-IN" sz="2800" dirty="0"/>
              <a:t> Teeth with uniform advanced horizontal bone loss are not suitable for root resection.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IN" sz="2800" dirty="0"/>
              <a:t>Remove the root that best contributes to the elimination of periodontal problems on adjacent teeth.</a:t>
            </a:r>
          </a:p>
          <a:p>
            <a:pPr algn="just">
              <a:lnSpc>
                <a:spcPct val="150000"/>
              </a:lnSpc>
              <a:buNone/>
            </a:pPr>
            <a:endParaRPr lang="en-IN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Remove the root with the greatest number of anatomic problems, such as severe curvature, developmental grooves, root flutings, or accessory and multiple root canals.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Remove the root that least complicates future periodontal maintenance.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/>
              <a:t>INTRODUCTION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DEFINITION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CLASSIFICATION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ETIOLOGICAL FACTORS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TREATMENT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CONCLUSION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9462"/>
            <a:ext cx="6552728" cy="42137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228600"/>
            <a:ext cx="706755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4">
                    <a:lumMod val="50000"/>
                  </a:schemeClr>
                </a:solidFill>
              </a:rPr>
              <a:t>HEMISECTION </a:t>
            </a:r>
            <a:endParaRPr lang="en-IN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splitting of a two-rooted tooth into two separate portions. </a:t>
            </a:r>
          </a:p>
          <a:p>
            <a:pPr algn="just">
              <a:lnSpc>
                <a:spcPct val="150000"/>
              </a:lnSpc>
            </a:pPr>
            <a:r>
              <a:rPr lang="en-IN" sz="2800" b="1" dirty="0" err="1"/>
              <a:t>Bicuspidization</a:t>
            </a:r>
            <a:r>
              <a:rPr lang="en-IN" sz="2800" b="1" dirty="0"/>
              <a:t> or separation </a:t>
            </a:r>
            <a:r>
              <a:rPr lang="en-IN" sz="2800" dirty="0"/>
              <a:t>.....because it changes the molar into two separate roots.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most likely to be performed on </a:t>
            </a:r>
            <a:r>
              <a:rPr lang="en-IN" sz="2800" dirty="0" err="1"/>
              <a:t>mandibular</a:t>
            </a:r>
            <a:r>
              <a:rPr lang="en-IN" sz="2800" dirty="0"/>
              <a:t> molars with </a:t>
            </a:r>
            <a:r>
              <a:rPr lang="en-IN" sz="2800" dirty="0" err="1"/>
              <a:t>buccal</a:t>
            </a:r>
            <a:r>
              <a:rPr lang="en-IN" sz="2800" dirty="0"/>
              <a:t> and lingual class II or III </a:t>
            </a:r>
            <a:r>
              <a:rPr lang="en-IN" sz="2800" dirty="0" err="1"/>
              <a:t>furcation</a:t>
            </a:r>
            <a:r>
              <a:rPr lang="en-IN" sz="2800" dirty="0"/>
              <a:t> involvements.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36712"/>
            <a:ext cx="7058025" cy="47925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4">
                    <a:lumMod val="50000"/>
                  </a:schemeClr>
                </a:solidFill>
              </a:rPr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deep two-walled or significant three-walled components.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These vertical bony deformities respond </a:t>
            </a:r>
            <a:r>
              <a:rPr lang="en-IN" sz="2800" dirty="0" err="1"/>
              <a:t>favorably</a:t>
            </a:r>
            <a:r>
              <a:rPr lang="en-IN" sz="2800" dirty="0"/>
              <a:t> to a variety of other surgical procedures, including debridement with or without membranes and bone grafts.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>
                <a:solidFill>
                  <a:schemeClr val="accent4">
                    <a:lumMod val="50000"/>
                  </a:schemeClr>
                </a:solidFill>
              </a:rPr>
              <a:t>EXTRACTION </a:t>
            </a:r>
            <a:endParaRPr lang="en-IN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extraction of teeth with through-and-through </a:t>
            </a:r>
            <a:r>
              <a:rPr lang="en-IN" sz="2800" dirty="0" err="1"/>
              <a:t>furcation</a:t>
            </a:r>
            <a:r>
              <a:rPr lang="en-IN" sz="2800" dirty="0"/>
              <a:t> defects (classes III and IV) and advanced attachment loss.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4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keys to long-term success appear to be thorough diagnosis, selection of patients with good oral hygiene, and careful surgical and restorative management</a:t>
            </a:r>
            <a:r>
              <a:rPr lang="en-IN" dirty="0"/>
              <a:t>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3200" dirty="0"/>
              <a:t>Newman MG, Takei HH, </a:t>
            </a:r>
            <a:r>
              <a:rPr lang="en-US" sz="3200" dirty="0" err="1"/>
              <a:t>Klokkevold</a:t>
            </a:r>
            <a:r>
              <a:rPr lang="en-US" sz="3200" dirty="0"/>
              <a:t> PR, Carranza FA. Carranza’s clinical periodontology, 10th ed. Saunders Elsevier; 2007.</a:t>
            </a:r>
          </a:p>
          <a:p>
            <a:pPr algn="just"/>
            <a:r>
              <a:rPr lang="en-US" sz="3200" dirty="0" err="1"/>
              <a:t>Lindhe</a:t>
            </a:r>
            <a:r>
              <a:rPr lang="en-US" sz="3200" dirty="0"/>
              <a:t> J, Lang NP and </a:t>
            </a:r>
            <a:r>
              <a:rPr lang="en-US" sz="3200" dirty="0" err="1"/>
              <a:t>Karring</a:t>
            </a:r>
            <a:r>
              <a:rPr lang="en-US" sz="3200" dirty="0"/>
              <a:t> T. Clinical Periodontology and Implant Dentistry. 6th ed. Oxford (UK): Blackwell Publishing Ltd.; 2015.</a:t>
            </a:r>
          </a:p>
          <a:p>
            <a:pPr algn="just"/>
            <a:r>
              <a:rPr lang="en-US" sz="3200" dirty="0"/>
              <a:t>Newman MG, Takei HH, </a:t>
            </a:r>
            <a:r>
              <a:rPr lang="en-US" sz="3200" dirty="0" err="1"/>
              <a:t>Klokkevold</a:t>
            </a:r>
            <a:r>
              <a:rPr lang="en-US" sz="3200" dirty="0"/>
              <a:t> PR, Carranza FA. Carranza’s clinical periodontology, 13th ed. Saunders Elsevier; 2018.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031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presence of </a:t>
            </a:r>
            <a:r>
              <a:rPr lang="en-IN" sz="2800" dirty="0" err="1"/>
              <a:t>furcation</a:t>
            </a:r>
            <a:r>
              <a:rPr lang="en-IN" sz="2800" dirty="0"/>
              <a:t> involvement is one clinical finding that can lead to a diagnosis of advanced </a:t>
            </a:r>
            <a:r>
              <a:rPr lang="en-IN" sz="2800" dirty="0" err="1"/>
              <a:t>periodontitis</a:t>
            </a:r>
            <a:r>
              <a:rPr lang="en-IN" sz="2800" dirty="0"/>
              <a:t> and potentially to a less </a:t>
            </a:r>
            <a:r>
              <a:rPr lang="en-IN" sz="2800" dirty="0" err="1"/>
              <a:t>favorable</a:t>
            </a:r>
            <a:r>
              <a:rPr lang="en-IN" sz="2800" dirty="0"/>
              <a:t> prognosis for the affected tooth or teeth. </a:t>
            </a:r>
          </a:p>
          <a:p>
            <a:pPr algn="just">
              <a:lnSpc>
                <a:spcPct val="150000"/>
              </a:lnSpc>
            </a:pPr>
            <a:r>
              <a:rPr lang="en-IN" sz="2800" dirty="0" err="1"/>
              <a:t>Furcation</a:t>
            </a:r>
            <a:r>
              <a:rPr lang="en-IN" sz="2800" dirty="0"/>
              <a:t> involvement therefore presents both diagnostic and therapeutic dilemmas.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chemeClr val="accent2">
                    <a:lumMod val="50000"/>
                  </a:schemeClr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</a:t>
            </a:r>
            <a:r>
              <a:rPr lang="en-IN" sz="2800" b="1" u="sng" dirty="0"/>
              <a:t>FURCATION</a:t>
            </a:r>
            <a:r>
              <a:rPr lang="en-IN" sz="2800" dirty="0"/>
              <a:t> is an area of complex anatomic morphology that may be difficult or impossible to </a:t>
            </a:r>
            <a:r>
              <a:rPr lang="en-IN" sz="2800" dirty="0" err="1"/>
              <a:t>debride</a:t>
            </a:r>
            <a:r>
              <a:rPr lang="en-IN" sz="2800" dirty="0"/>
              <a:t> by routine periodontal instrumentation.</a:t>
            </a:r>
          </a:p>
          <a:p>
            <a:pPr algn="just">
              <a:lnSpc>
                <a:spcPct val="150000"/>
              </a:lnSpc>
            </a:pPr>
            <a:r>
              <a:rPr lang="en-IN" sz="2800" b="1" u="sng" dirty="0"/>
              <a:t>FURCATION INVOLVEMENT </a:t>
            </a:r>
            <a:r>
              <a:rPr lang="en-IN" sz="2800" dirty="0"/>
              <a:t>– invasion of the bifurcations/ trifurcations of </a:t>
            </a:r>
            <a:r>
              <a:rPr lang="en-IN" sz="2800" dirty="0" err="1"/>
              <a:t>multirooted</a:t>
            </a:r>
            <a:r>
              <a:rPr lang="en-IN" sz="2800" dirty="0"/>
              <a:t> tooth by periodontal disease.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DSCN22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24744"/>
            <a:ext cx="4608512" cy="432048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 descr="fi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032448" cy="352839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i="1" dirty="0">
                <a:solidFill>
                  <a:srgbClr val="002060"/>
                </a:solidFill>
              </a:rPr>
              <a:t>GLICKMAN IN 1953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GRADE I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GRADE II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GRADE III</a:t>
            </a:r>
          </a:p>
          <a:p>
            <a:pPr>
              <a:lnSpc>
                <a:spcPct val="150000"/>
              </a:lnSpc>
            </a:pPr>
            <a:r>
              <a:rPr lang="en-IN" sz="2800" b="1" dirty="0"/>
              <a:t>GRADE IV</a:t>
            </a:r>
            <a:endParaRPr lang="en-I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2">
                    <a:lumMod val="50000"/>
                  </a:schemeClr>
                </a:solidFill>
              </a:rPr>
              <a:t>ETIOLOGIC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Bacterial plaque and the inflammatory consequences that result from its long-term presence. 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Local anatomic factors (e.g., root trunk length, root morphology)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Local developmental anomalies (e.g., cervical enamel projections).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1217</Words>
  <Application>Microsoft Office PowerPoint</Application>
  <PresentationFormat>On-screen Show (4:3)</PresentationFormat>
  <Paragraphs>129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Comic Sans MS</vt:lpstr>
      <vt:lpstr>Forte</vt:lpstr>
      <vt:lpstr>Times New Roman</vt:lpstr>
      <vt:lpstr>Wingdings</vt:lpstr>
      <vt:lpstr>Office Theme</vt:lpstr>
      <vt:lpstr>FURCATION: INVOLVEMENT AND TREATMENT </vt:lpstr>
      <vt:lpstr>SPECIFIC LEARNING OBJECTIVES</vt:lpstr>
      <vt:lpstr>CONTENTS</vt:lpstr>
      <vt:lpstr>INTRODUCTION</vt:lpstr>
      <vt:lpstr>DEFINITION</vt:lpstr>
      <vt:lpstr>PowerPoint Presentation</vt:lpstr>
      <vt:lpstr>PowerPoint Presentation</vt:lpstr>
      <vt:lpstr>CLASSIFICATION</vt:lpstr>
      <vt:lpstr>ETIOLOGIC FACTORS</vt:lpstr>
      <vt:lpstr>PowerPoint Presentation</vt:lpstr>
      <vt:lpstr>LOCAL ANATOMIC FACTORS </vt:lpstr>
      <vt:lpstr>PowerPoint Presentation</vt:lpstr>
      <vt:lpstr>PowerPoint Presentation</vt:lpstr>
      <vt:lpstr>PowerPoint Presentation</vt:lpstr>
      <vt:lpstr>PowerPoint Presentation</vt:lpstr>
      <vt:lpstr>PATTERN OF ATTACHMENT LOSS </vt:lpstr>
      <vt:lpstr>PATTERN OF ATTACHMENT LOSS </vt:lpstr>
      <vt:lpstr>TREATMENT </vt:lpstr>
      <vt:lpstr>Therapeutic Classes of Furcation Defects </vt:lpstr>
      <vt:lpstr>PowerPoint Presentation</vt:lpstr>
      <vt:lpstr>PowerPoint Presentation</vt:lpstr>
      <vt:lpstr>SURGICAL THERAPY </vt:lpstr>
      <vt:lpstr>Indications and contraindications for root resection ........by Bassaraba</vt:lpstr>
      <vt:lpstr>PowerPoint Presentation</vt:lpstr>
      <vt:lpstr>PowerPoint Presentation</vt:lpstr>
      <vt:lpstr>PowerPoint Presentation</vt:lpstr>
      <vt:lpstr>Which Root to Remove....??</vt:lpstr>
      <vt:lpstr>PowerPoint Presentation</vt:lpstr>
      <vt:lpstr>PowerPoint Presentation</vt:lpstr>
      <vt:lpstr>PowerPoint Presentation</vt:lpstr>
      <vt:lpstr>PowerPoint Presentation</vt:lpstr>
      <vt:lpstr>HEMISECTION </vt:lpstr>
      <vt:lpstr>PowerPoint Presentation</vt:lpstr>
      <vt:lpstr>RECONSTRUCTION</vt:lpstr>
      <vt:lpstr>EXTRACTION </vt:lpstr>
      <vt:lpstr>SUMMARY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Furcation: Involvement and Treatment </dc:title>
  <dc:creator>DELL</dc:creator>
  <cp:lastModifiedBy>saswati mohanty</cp:lastModifiedBy>
  <cp:revision>12</cp:revision>
  <dcterms:created xsi:type="dcterms:W3CDTF">2019-06-03T14:41:12Z</dcterms:created>
  <dcterms:modified xsi:type="dcterms:W3CDTF">2022-07-06T06:36:27Z</dcterms:modified>
</cp:coreProperties>
</file>